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60" r:id="rId5"/>
    <p:sldId id="261" r:id="rId6"/>
    <p:sldId id="262" r:id="rId7"/>
    <p:sldId id="259" r:id="rId8"/>
    <p:sldId id="266" r:id="rId9"/>
    <p:sldId id="265" r:id="rId10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E3ED1"/>
    <a:srgbClr val="CC9900"/>
    <a:srgbClr val="9966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re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22" name="Sous-titre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fr-FR" smtClean="0"/>
              <a:t>Cliquez pour modifier le style des sous-titres du masque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20" name="Espace réservé du pied de page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10" name="Espace réservé du numéro de diapositive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0" name="Rectangle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6" name="Rectangle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fr-FR" smtClean="0"/>
              <a:t>Cliquez pour modifier les styles du texte du masque</a:t>
            </a:r>
          </a:p>
          <a:p>
            <a:pPr lvl="1" eaLnBrk="1" latinLnBrk="0" hangingPunct="1"/>
            <a:r>
              <a:rPr lang="fr-FR" smtClean="0"/>
              <a:t>Deuxième niveau</a:t>
            </a:r>
          </a:p>
          <a:p>
            <a:pPr lvl="2" eaLnBrk="1" latinLnBrk="0" hangingPunct="1"/>
            <a:r>
              <a:rPr lang="fr-FR" smtClean="0"/>
              <a:t>Troisième niveau</a:t>
            </a:r>
          </a:p>
          <a:p>
            <a:pPr lvl="3" eaLnBrk="1" latinLnBrk="0" hangingPunct="1"/>
            <a:r>
              <a:rPr lang="fr-FR" smtClean="0"/>
              <a:t>Quatrième niveau</a:t>
            </a:r>
          </a:p>
          <a:p>
            <a:pPr lvl="4" eaLnBrk="1" latinLnBrk="0" hangingPunct="1"/>
            <a:r>
              <a:rPr lang="fr-FR" smtClean="0"/>
              <a:t>Cinquième niveau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8" name="Rectangle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fr-FR" smtClean="0"/>
              <a:t>Cliquez sur l'icône pour ajouter une image</a:t>
            </a:r>
            <a:endParaRPr kumimoji="0" lang="en-US" dirty="0"/>
          </a:p>
        </p:txBody>
      </p:sp>
      <p:sp>
        <p:nvSpPr>
          <p:cNvPr id="9" name="Organigramme : Processu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Organigramme : Processu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ecteurs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Bouée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Espace réservé du titre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fr-FR" smtClean="0"/>
              <a:t>Cliquez pour modifier le style du titre</a:t>
            </a:r>
            <a:endParaRPr kumimoji="0" lang="en-US"/>
          </a:p>
        </p:txBody>
      </p:sp>
      <p:sp>
        <p:nvSpPr>
          <p:cNvPr id="9" name="Espace réservé du texte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fr-FR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FR" smtClean="0"/>
              <a:t>Deuxième niveau</a:t>
            </a:r>
          </a:p>
          <a:p>
            <a:pPr lvl="2" eaLnBrk="1" latinLnBrk="0" hangingPunct="1"/>
            <a:r>
              <a:rPr kumimoji="0" lang="fr-FR" smtClean="0"/>
              <a:t>Troisième niveau</a:t>
            </a:r>
          </a:p>
          <a:p>
            <a:pPr lvl="3" eaLnBrk="1" latinLnBrk="0" hangingPunct="1"/>
            <a:r>
              <a:rPr kumimoji="0" lang="fr-FR" smtClean="0"/>
              <a:t>Quatrième niveau</a:t>
            </a:r>
          </a:p>
          <a:p>
            <a:pPr lvl="4" eaLnBrk="1" latinLnBrk="0" hangingPunct="1"/>
            <a:r>
              <a:rPr kumimoji="0" lang="fr-FR" smtClean="0"/>
              <a:t>Cinquième niveau</a:t>
            </a:r>
            <a:endParaRPr kumimoji="0" lang="en-US"/>
          </a:p>
        </p:txBody>
      </p:sp>
      <p:sp>
        <p:nvSpPr>
          <p:cNvPr id="24" name="Espace réservé de la date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119E6FD-A65E-4179-83B2-C9ACDA423A3B}" type="datetimeFigureOut">
              <a:rPr lang="fr-FR" smtClean="0"/>
              <a:pPr/>
              <a:t>31/03/2025</a:t>
            </a:fld>
            <a:endParaRPr lang="fr-FR"/>
          </a:p>
        </p:txBody>
      </p:sp>
      <p:sp>
        <p:nvSpPr>
          <p:cNvPr id="10" name="Espace réservé du pied de page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fr-FR"/>
          </a:p>
        </p:txBody>
      </p:sp>
      <p:sp>
        <p:nvSpPr>
          <p:cNvPr id="22" name="Espace réservé du numéro de diapositive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465F81AD-AA10-4886-8C63-D2E855791E88}" type="slidenum">
              <a:rPr lang="fr-FR" smtClean="0"/>
              <a:pPr/>
              <a:t>‹N°›</a:t>
            </a:fld>
            <a:endParaRPr lang="fr-FR"/>
          </a:p>
        </p:txBody>
      </p:sp>
      <p:sp>
        <p:nvSpPr>
          <p:cNvPr id="15" name="Rectangle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Vue aérienne du Colisée à Rome"/>
          <p:cNvPicPr>
            <a:picLocks noChangeAspect="1" noChangeArrowheads="1"/>
          </p:cNvPicPr>
          <p:nvPr/>
        </p:nvPicPr>
        <p:blipFill>
          <a:blip r:embed="rId2">
            <a:lum bright="20000" contrast="-40000"/>
          </a:blip>
          <a:srcRect/>
          <a:stretch>
            <a:fillRect/>
          </a:stretch>
        </p:blipFill>
        <p:spPr bwMode="auto">
          <a:xfrm>
            <a:off x="1071538" y="0"/>
            <a:ext cx="8072461" cy="685800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ZoneTexte 3"/>
          <p:cNvSpPr txBox="1"/>
          <p:nvPr/>
        </p:nvSpPr>
        <p:spPr>
          <a:xfrm>
            <a:off x="1071538" y="0"/>
            <a:ext cx="80724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7200" dirty="0" smtClean="0">
                <a:solidFill>
                  <a:schemeClr val="bg1"/>
                </a:solidFill>
                <a:latin typeface="Brush Script MT" pitchFamily="66" charset="0"/>
              </a:rPr>
              <a:t>À la découverte de la </a:t>
            </a:r>
          </a:p>
          <a:p>
            <a:pPr algn="ctr"/>
            <a:r>
              <a:rPr lang="fr-FR" sz="7200" dirty="0" smtClean="0">
                <a:solidFill>
                  <a:schemeClr val="bg1"/>
                </a:solidFill>
                <a:latin typeface="Brush Script MT" pitchFamily="66" charset="0"/>
              </a:rPr>
              <a:t>Rome antique</a:t>
            </a:r>
            <a:endParaRPr lang="fr-FR" sz="7200" dirty="0">
              <a:solidFill>
                <a:schemeClr val="bg1"/>
              </a:solidFill>
              <a:latin typeface="Brush Script MT" pitchFamily="66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928662" y="2500306"/>
            <a:ext cx="3214710" cy="37240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  <a:scene3d>
              <a:camera prst="isometricOffAxis1Right"/>
              <a:lightRig rig="threePt" dir="t"/>
            </a:scene3d>
          </a:bodyPr>
          <a:lstStyle/>
          <a:p>
            <a:pPr algn="ctr"/>
            <a:endParaRPr lang="fr-FR" sz="4000" b="1" dirty="0" smtClean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fr-FR" sz="3600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Séjour à Rome et en Campanie </a:t>
            </a:r>
          </a:p>
          <a:p>
            <a:pPr algn="ctr"/>
            <a:r>
              <a:rPr lang="fr-FR" sz="3600" b="1" dirty="0" smtClean="0">
                <a:ln w="18000">
                  <a:solidFill>
                    <a:schemeClr val="tx2">
                      <a:lumMod val="60000"/>
                      <a:lumOff val="40000"/>
                    </a:schemeClr>
                  </a:solidFill>
                  <a:prstDash val="solid"/>
                  <a:miter lim="800000"/>
                </a:ln>
                <a:solidFill>
                  <a:schemeClr val="bg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du 11 au 16 mai 2025</a:t>
            </a:r>
          </a:p>
          <a:p>
            <a:pPr algn="ctr"/>
            <a:endParaRPr lang="fr-FR" sz="1600" b="1" dirty="0">
              <a:ln w="18000">
                <a:solidFill>
                  <a:schemeClr val="accent2">
                    <a:lumMod val="75000"/>
                  </a:schemeClr>
                </a:solidFill>
                <a:prstDash val="solid"/>
                <a:miter lim="800000"/>
              </a:ln>
              <a:solidFill>
                <a:schemeClr val="bg1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214422"/>
            <a:ext cx="9144000" cy="5643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Rectangle 2"/>
          <p:cNvSpPr/>
          <p:nvPr/>
        </p:nvSpPr>
        <p:spPr>
          <a:xfrm>
            <a:off x="0" y="0"/>
            <a:ext cx="9144000" cy="1200329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fr-FR" i="1" dirty="0" smtClean="0"/>
              <a:t>À la croisée des programmes d’Histoire-Géographie,  Lettres,  Arts et EIST, l’étude de l’antiquité romaine fait le lien entre ces disciplines.</a:t>
            </a:r>
          </a:p>
          <a:p>
            <a:pPr algn="ctr"/>
            <a:r>
              <a:rPr lang="fr-FR" i="1" dirty="0" smtClean="0"/>
              <a:t>La </a:t>
            </a:r>
            <a:r>
              <a:rPr lang="fr-FR" i="1" dirty="0" smtClean="0"/>
              <a:t>visite de Rome et de la Campanie permet d’explorer les programmes à travers la découverte de lieux mythiques.</a:t>
            </a:r>
            <a:endParaRPr lang="fr-FR" i="1" dirty="0" smtClean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Au 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42976" y="1524000"/>
            <a:ext cx="4143404" cy="466344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Jour1</a:t>
            </a:r>
          </a:p>
          <a:p>
            <a:pPr algn="ctr">
              <a:buNone/>
            </a:pPr>
            <a:r>
              <a:rPr lang="fr-FR" dirty="0" smtClean="0"/>
              <a:t>Voyage en bus vers Rome….</a:t>
            </a:r>
          </a:p>
          <a:p>
            <a:pPr algn="ctr">
              <a:buNone/>
            </a:pPr>
            <a:r>
              <a:rPr lang="fr-FR" dirty="0" smtClean="0"/>
              <a:t>(départ 15h00 du collège)</a:t>
            </a:r>
          </a:p>
          <a:p>
            <a:pPr algn="ctr">
              <a:buNone/>
            </a:pP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pPr algn="ctr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Jour 2</a:t>
            </a:r>
          </a:p>
          <a:p>
            <a:pPr>
              <a:buNone/>
            </a:pPr>
            <a:r>
              <a:rPr lang="fr-FR" dirty="0" smtClean="0"/>
              <a:t>Découverte des  sites </a:t>
            </a:r>
          </a:p>
          <a:p>
            <a:pPr>
              <a:buNone/>
            </a:pPr>
            <a:r>
              <a:rPr lang="fr-FR" dirty="0" smtClean="0"/>
              <a:t>antiques de Rome: le </a:t>
            </a:r>
          </a:p>
          <a:p>
            <a:pPr>
              <a:buNone/>
            </a:pPr>
            <a:r>
              <a:rPr lang="fr-FR" dirty="0" smtClean="0"/>
              <a:t>Colisée, les thermes de </a:t>
            </a:r>
          </a:p>
          <a:p>
            <a:pPr>
              <a:buNone/>
            </a:pPr>
            <a:r>
              <a:rPr lang="fr-FR" dirty="0" smtClean="0"/>
              <a:t>Caracalla, le Palatin, le forum </a:t>
            </a:r>
          </a:p>
          <a:p>
            <a:pPr>
              <a:buNone/>
            </a:pPr>
            <a:r>
              <a:rPr lang="fr-FR" dirty="0" smtClean="0"/>
              <a:t>romain…..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286380" y="2143116"/>
            <a:ext cx="3643338" cy="22896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Au 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Jour 3</a:t>
            </a:r>
            <a:endParaRPr lang="fr-FR" dirty="0" smtClean="0"/>
          </a:p>
          <a:p>
            <a:pPr>
              <a:buNone/>
            </a:pPr>
            <a:r>
              <a:rPr lang="fr-FR" dirty="0" smtClean="0"/>
              <a:t>Matin: En route vers 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OSTIA </a:t>
            </a:r>
          </a:p>
          <a:p>
            <a:pPr>
              <a:buNone/>
            </a:pP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ANTICA,</a:t>
            </a:r>
            <a:r>
              <a:rPr lang="fr-FR" dirty="0" smtClean="0"/>
              <a:t> port commercial de </a:t>
            </a:r>
          </a:p>
          <a:p>
            <a:pPr>
              <a:buNone/>
            </a:pPr>
            <a:r>
              <a:rPr lang="fr-FR" dirty="0" smtClean="0"/>
              <a:t>Rome durant la période de la </a:t>
            </a:r>
          </a:p>
          <a:p>
            <a:pPr>
              <a:buNone/>
            </a:pPr>
            <a:r>
              <a:rPr lang="fr-FR" dirty="0" smtClean="0"/>
              <a:t>République.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Après le déjeuner, départ vers la </a:t>
            </a:r>
          </a:p>
          <a:p>
            <a:pPr>
              <a:buNone/>
            </a:pPr>
            <a:r>
              <a:rPr lang="fr-FR" dirty="0" smtClean="0"/>
              <a:t>CAMPANIE pour la découverte </a:t>
            </a:r>
          </a:p>
          <a:p>
            <a:pPr>
              <a:buNone/>
            </a:pPr>
            <a:r>
              <a:rPr lang="fr-FR" dirty="0" smtClean="0"/>
              <a:t>d’ 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HERCULANUM,</a:t>
            </a:r>
            <a:r>
              <a:rPr lang="fr-FR" dirty="0" smtClean="0"/>
              <a:t>  </a:t>
            </a:r>
          </a:p>
          <a:p>
            <a:pPr>
              <a:buNone/>
            </a:pPr>
            <a:r>
              <a:rPr lang="fr-FR" dirty="0" smtClean="0"/>
              <a:t>magnifique ville  romaine antique</a:t>
            </a:r>
          </a:p>
          <a:p>
            <a:pPr>
              <a:buNone/>
            </a:pPr>
            <a:r>
              <a:rPr lang="fr-FR" dirty="0" smtClean="0"/>
              <a:t>Détruite par l’éruption du </a:t>
            </a:r>
          </a:p>
          <a:p>
            <a:pPr>
              <a:buNone/>
            </a:pPr>
            <a:r>
              <a:rPr lang="fr-FR" dirty="0" smtClean="0"/>
              <a:t>Vésuve en l’an 79 après J.C. et </a:t>
            </a:r>
          </a:p>
          <a:p>
            <a:pPr>
              <a:buNone/>
            </a:pPr>
            <a:r>
              <a:rPr lang="fr-FR" dirty="0" smtClean="0"/>
              <a:t>remise au jour au XVIIIème </a:t>
            </a:r>
          </a:p>
          <a:p>
            <a:pPr>
              <a:buNone/>
            </a:pPr>
            <a:r>
              <a:rPr lang="fr-FR" dirty="0" smtClean="0"/>
              <a:t>siècle. </a:t>
            </a:r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 rot="20999716">
            <a:off x="5143081" y="1318161"/>
            <a:ext cx="3419475" cy="223837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657843">
            <a:off x="5332429" y="4024212"/>
            <a:ext cx="3476858" cy="232034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Au 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ctr">
              <a:buNone/>
            </a:pPr>
            <a:r>
              <a:rPr lang="fr-FR" dirty="0" smtClean="0">
                <a:solidFill>
                  <a:schemeClr val="accent1">
                    <a:lumMod val="50000"/>
                  </a:schemeClr>
                </a:solidFill>
              </a:rPr>
              <a:t>Jour 4</a:t>
            </a:r>
          </a:p>
          <a:p>
            <a:pPr algn="ctr">
              <a:buNone/>
            </a:pPr>
            <a:endParaRPr lang="fr-FR" dirty="0" smtClean="0">
              <a:solidFill>
                <a:schemeClr val="accent1">
                  <a:lumMod val="50000"/>
                </a:schemeClr>
              </a:solidFill>
            </a:endParaRPr>
          </a:p>
          <a:p>
            <a:pPr>
              <a:buNone/>
            </a:pPr>
            <a:r>
              <a:rPr lang="fr-FR" dirty="0" smtClean="0"/>
              <a:t>Le matin, ascension du </a:t>
            </a:r>
          </a:p>
          <a:p>
            <a:pPr>
              <a:buNone/>
            </a:pP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VÉSUVE. </a:t>
            </a:r>
          </a:p>
          <a:p>
            <a:pPr>
              <a:buNone/>
            </a:pPr>
            <a:endParaRPr lang="fr-FR" dirty="0" smtClean="0"/>
          </a:p>
          <a:p>
            <a:pPr>
              <a:buNone/>
            </a:pPr>
            <a:r>
              <a:rPr lang="fr-FR" dirty="0" smtClean="0"/>
              <a:t>L’après-midi, visite guidée des </a:t>
            </a:r>
          </a:p>
          <a:p>
            <a:pPr>
              <a:buNone/>
            </a:pPr>
            <a:r>
              <a:rPr lang="fr-FR" dirty="0" smtClean="0"/>
              <a:t>fouilles de </a:t>
            </a:r>
            <a:r>
              <a:rPr lang="fr-FR" b="1" dirty="0" smtClean="0">
                <a:solidFill>
                  <a:schemeClr val="accent2">
                    <a:lumMod val="50000"/>
                  </a:schemeClr>
                </a:solidFill>
              </a:rPr>
              <a:t>POMPÉI</a:t>
            </a:r>
            <a:r>
              <a:rPr lang="fr-FR" dirty="0" smtClean="0"/>
              <a:t>. Engloutie </a:t>
            </a:r>
          </a:p>
          <a:p>
            <a:pPr>
              <a:buNone/>
            </a:pPr>
            <a:r>
              <a:rPr lang="fr-FR" dirty="0" smtClean="0"/>
              <a:t>sous 6 à 7 mètres de cendres </a:t>
            </a:r>
          </a:p>
          <a:p>
            <a:pPr>
              <a:buNone/>
            </a:pPr>
            <a:r>
              <a:rPr lang="fr-FR" dirty="0" smtClean="0"/>
              <a:t>lors de l’éruption du Vésuve en </a:t>
            </a:r>
          </a:p>
          <a:p>
            <a:pPr>
              <a:buNone/>
            </a:pPr>
            <a:r>
              <a:rPr lang="fr-FR" dirty="0" smtClean="0"/>
              <a:t>août 79, Pompéi demeure </a:t>
            </a:r>
          </a:p>
          <a:p>
            <a:pPr>
              <a:buNone/>
            </a:pPr>
            <a:r>
              <a:rPr lang="fr-FR" dirty="0" smtClean="0"/>
              <a:t>aujourd’hui le site le plus </a:t>
            </a:r>
          </a:p>
          <a:p>
            <a:pPr>
              <a:buNone/>
            </a:pPr>
            <a:r>
              <a:rPr lang="fr-FR" dirty="0" smtClean="0"/>
              <a:t>fouillé au monde et un précieux </a:t>
            </a:r>
          </a:p>
          <a:p>
            <a:pPr>
              <a:buNone/>
            </a:pPr>
            <a:r>
              <a:rPr lang="fr-FR" dirty="0" smtClean="0"/>
              <a:t>témoignage de la vie antique. </a:t>
            </a:r>
            <a:endParaRPr lang="fr-FR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86380" y="1357298"/>
            <a:ext cx="3657600" cy="224674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86380" y="3786190"/>
            <a:ext cx="3714776" cy="2362199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FR" dirty="0" smtClean="0"/>
              <a:t>Au programme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1142976" y="1357298"/>
            <a:ext cx="4059936" cy="4786346"/>
          </a:xfrm>
        </p:spPr>
        <p:txBody>
          <a:bodyPr>
            <a:normAutofit fontScale="25000" lnSpcReduction="20000"/>
          </a:bodyPr>
          <a:lstStyle/>
          <a:p>
            <a:pPr algn="ctr">
              <a:buNone/>
            </a:pPr>
            <a:r>
              <a:rPr lang="fr-FR" sz="7200" dirty="0" smtClean="0">
                <a:solidFill>
                  <a:schemeClr val="accent1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Jour 5: </a:t>
            </a:r>
          </a:p>
          <a:p>
            <a:pPr marL="3698875" indent="-3698875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Retour sur Rome</a:t>
            </a:r>
          </a:p>
          <a:p>
            <a:pPr marL="3698875" indent="-3698875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Pour la visite guidée de la </a:t>
            </a:r>
            <a:r>
              <a:rPr lang="fr-FR" sz="8000" b="1" dirty="0" smtClean="0">
                <a:solidFill>
                  <a:schemeClr val="accent2">
                    <a:lumMod val="50000"/>
                  </a:schemeClr>
                </a:solidFill>
                <a:latin typeface="Arial" pitchFamily="34" charset="0"/>
                <a:cs typeface="Arial" pitchFamily="34" charset="0"/>
              </a:rPr>
              <a:t>ROME </a:t>
            </a:r>
          </a:p>
          <a:p>
            <a:pPr marL="3698875" indent="-3698875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Chrétienne avec la place Saint </a:t>
            </a:r>
          </a:p>
          <a:p>
            <a:pPr marL="3698875" indent="-3698875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Pierre et la Basilique. </a:t>
            </a:r>
          </a:p>
          <a:p>
            <a:pPr>
              <a:buNone/>
            </a:pPr>
            <a:endParaRPr lang="fr-FR" sz="3300" dirty="0" smtClean="0"/>
          </a:p>
          <a:p>
            <a:pPr>
              <a:buNone/>
            </a:pPr>
            <a:endParaRPr lang="fr-FR" sz="3300" dirty="0" smtClean="0"/>
          </a:p>
          <a:p>
            <a:pPr>
              <a:buNone/>
            </a:pPr>
            <a:endParaRPr lang="fr-FR" sz="3300" dirty="0" smtClean="0"/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L’après-midi, déambulation dans 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les rues de la capitale italienne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 à la découverte des places et 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Des fontaines de la ROME 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BAROQUE: le Campo dei Fiori,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la piazza </a:t>
            </a:r>
            <a:r>
              <a:rPr lang="fr-FR" sz="8000" dirty="0" err="1" smtClean="0">
                <a:latin typeface="Arial" pitchFamily="34" charset="0"/>
                <a:cs typeface="Arial" pitchFamily="34" charset="0"/>
              </a:rPr>
              <a:t>Navona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, la fontaine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de </a:t>
            </a:r>
            <a:r>
              <a:rPr lang="fr-FR" sz="8000" dirty="0" err="1" smtClean="0">
                <a:latin typeface="Arial" pitchFamily="34" charset="0"/>
                <a:cs typeface="Arial" pitchFamily="34" charset="0"/>
              </a:rPr>
              <a:t>Trévi</a:t>
            </a:r>
            <a:r>
              <a:rPr lang="fr-FR" sz="8000" dirty="0" smtClean="0">
                <a:latin typeface="Arial" pitchFamily="34" charset="0"/>
                <a:cs typeface="Arial" pitchFamily="34" charset="0"/>
              </a:rPr>
              <a:t>, sans oublier de passer </a:t>
            </a:r>
          </a:p>
          <a:p>
            <a:pPr marL="3681413" indent="-3598863">
              <a:buNone/>
            </a:pPr>
            <a:r>
              <a:rPr lang="fr-FR" sz="8000" dirty="0" smtClean="0">
                <a:latin typeface="Arial" pitchFamily="34" charset="0"/>
                <a:cs typeface="Arial" pitchFamily="34" charset="0"/>
              </a:rPr>
              <a:t>par le Panthéon.</a:t>
            </a:r>
          </a:p>
          <a:p>
            <a:pPr marL="3681413" indent="-3598863">
              <a:buNone/>
            </a:pPr>
            <a:endParaRPr lang="fr-FR" sz="6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tretch>
            <a:fillRect/>
          </a:stretch>
        </p:blipFill>
        <p:spPr bwMode="auto">
          <a:xfrm>
            <a:off x="5214942" y="3643314"/>
            <a:ext cx="3740662" cy="20430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214942" y="1357298"/>
            <a:ext cx="3633790" cy="203344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" name="ZoneTexte 5"/>
          <p:cNvSpPr txBox="1"/>
          <p:nvPr/>
        </p:nvSpPr>
        <p:spPr>
          <a:xfrm>
            <a:off x="3643274" y="5934670"/>
            <a:ext cx="550072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i="1" dirty="0" smtClean="0"/>
              <a:t>Départ pour la France vers 21h pour un retour au collège prévu entre 10h30 et 12h30 le lendemain</a:t>
            </a:r>
          </a:p>
          <a:p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0100" y="642918"/>
            <a:ext cx="8143900" cy="6955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L’hébergement se fera dans des hôtels 2** ou 3***, où les repas du soir seront servis. </a:t>
            </a:r>
          </a:p>
          <a:p>
            <a:r>
              <a:rPr lang="fr-FR" sz="2000" dirty="0" smtClean="0"/>
              <a:t>Le midi, les hôtels fournissent les pique-niques </a:t>
            </a:r>
            <a:r>
              <a:rPr lang="fr-FR" sz="2800" b="1" dirty="0" smtClean="0">
                <a:solidFill>
                  <a:srgbClr val="CE3ED1"/>
                </a:solidFill>
              </a:rPr>
              <a:t>sauf pour le jour1(dimanche) le soir et le jour 2 (lundi)  à midi (à prévoir par les familles)</a:t>
            </a:r>
          </a:p>
          <a:p>
            <a:endParaRPr lang="fr-FR" sz="1200" b="1" dirty="0" smtClean="0">
              <a:solidFill>
                <a:srgbClr val="CE3ED1"/>
              </a:solidFill>
            </a:endParaRPr>
          </a:p>
          <a:p>
            <a:r>
              <a:rPr lang="fr-FR" sz="2000" dirty="0" smtClean="0"/>
              <a:t>Pour le 1</a:t>
            </a:r>
            <a:r>
              <a:rPr lang="fr-FR" sz="2000" baseline="30000" dirty="0" smtClean="0"/>
              <a:t>er</a:t>
            </a:r>
            <a:r>
              <a:rPr lang="fr-FR" sz="2000" dirty="0" smtClean="0"/>
              <a:t> et le dernier matin (le vendredi) , un </a:t>
            </a:r>
            <a:r>
              <a:rPr lang="fr-FR" sz="2000" b="1" dirty="0" smtClean="0">
                <a:solidFill>
                  <a:srgbClr val="CE3ED1"/>
                </a:solidFill>
              </a:rPr>
              <a:t>petit déjeuner froid </a:t>
            </a:r>
            <a:r>
              <a:rPr lang="fr-FR" sz="2000" dirty="0" smtClean="0"/>
              <a:t>sera fourni par le collège. Chaque élève peut s’il le souhaite apporter de quoi le compléter.</a:t>
            </a:r>
          </a:p>
          <a:p>
            <a:endParaRPr lang="fr-FR" sz="2000" dirty="0"/>
          </a:p>
          <a:p>
            <a:r>
              <a:rPr lang="fr-FR" sz="2000" dirty="0" smtClean="0"/>
              <a:t>Nous travaillons pour l’organisation de ce séjour avec une agence de voyage carcassonnaise:  </a:t>
            </a:r>
            <a:r>
              <a:rPr lang="fr-FR" sz="2000" dirty="0" err="1" smtClean="0"/>
              <a:t>Conceptours</a:t>
            </a:r>
            <a:r>
              <a:rPr lang="fr-FR" sz="2000" dirty="0" smtClean="0"/>
              <a:t>, Mme </a:t>
            </a:r>
            <a:r>
              <a:rPr lang="fr-FR" sz="2000" dirty="0" err="1" smtClean="0"/>
              <a:t>Morange</a:t>
            </a:r>
            <a:r>
              <a:rPr lang="fr-FR" sz="2000" dirty="0" smtClean="0"/>
              <a:t>.</a:t>
            </a:r>
          </a:p>
          <a:p>
            <a:endParaRPr lang="fr-FR" sz="2000" dirty="0"/>
          </a:p>
          <a:p>
            <a:r>
              <a:rPr lang="fr-FR" sz="2000" dirty="0" smtClean="0"/>
              <a:t>Chaque élève est responsable de ses affaires (argent, téléphone, appareils photos…) les accompagnateurs ne sont pas tenus responsables en cas de perte ou de vol.</a:t>
            </a:r>
          </a:p>
          <a:p>
            <a:endParaRPr lang="fr-FR" sz="2000" dirty="0" smtClean="0"/>
          </a:p>
          <a:p>
            <a:r>
              <a:rPr lang="fr-FR" dirty="0" smtClean="0"/>
              <a:t>Le prix comprend l’assurance voyage CHAPKA MULTIRISQUE ainsi que l’extension d’assurance CHAPKA « attentats et interdictions »</a:t>
            </a:r>
          </a:p>
          <a:p>
            <a:endParaRPr lang="fr-FR" dirty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3" name="ZoneTexte 2"/>
          <p:cNvSpPr txBox="1"/>
          <p:nvPr/>
        </p:nvSpPr>
        <p:spPr>
          <a:xfrm>
            <a:off x="1714480" y="0"/>
            <a:ext cx="64294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800" b="1" u="sng" dirty="0" smtClean="0">
                <a:solidFill>
                  <a:schemeClr val="accent2">
                    <a:lumMod val="50000"/>
                  </a:schemeClr>
                </a:solidFill>
              </a:rPr>
              <a:t>Quelques détails pratiques….</a:t>
            </a:r>
            <a:endParaRPr lang="fr-FR" sz="2800" b="1" u="sng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214414" y="428604"/>
            <a:ext cx="750099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2400" b="1" u="sng" dirty="0" smtClean="0">
                <a:solidFill>
                  <a:schemeClr val="accent2">
                    <a:lumMod val="50000"/>
                  </a:schemeClr>
                </a:solidFill>
              </a:rPr>
              <a:t>Documents à apporter le jour du départ</a:t>
            </a:r>
          </a:p>
          <a:p>
            <a:endParaRPr lang="fr-FR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Affaires personnelles pour 5 jours (vêtements adaptés, affaires de toilettes, serviettes de toilette)</a:t>
            </a:r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Carte d’identité ou passeport et carte européenne de santé</a:t>
            </a:r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20</a:t>
            </a:r>
            <a:r>
              <a:rPr lang="fr-FR" sz="2400" baseline="30000" dirty="0" smtClean="0"/>
              <a:t>€</a:t>
            </a:r>
            <a:r>
              <a:rPr lang="fr-FR" sz="2400" dirty="0" smtClean="0"/>
              <a:t> en espèces dans une enveloppe au nom de l’élève (pour la caution des hôtels, ils seront restitués à l’arrivée si aucun dégât n’est commis par l’élève)</a:t>
            </a:r>
          </a:p>
          <a:p>
            <a:pPr>
              <a:buFont typeface="Wingdings" pitchFamily="2" charset="2"/>
              <a:buChar char="Ø"/>
            </a:pPr>
            <a:endParaRPr lang="fr-FR" sz="2400" dirty="0" smtClean="0"/>
          </a:p>
          <a:p>
            <a:pPr>
              <a:buFont typeface="Wingdings" pitchFamily="2" charset="2"/>
              <a:buChar char="Ø"/>
            </a:pPr>
            <a:r>
              <a:rPr lang="fr-FR" sz="2400" dirty="0" smtClean="0"/>
              <a:t>Si un traitement médical est nécessaire: </a:t>
            </a:r>
            <a:r>
              <a:rPr lang="fr-FR" sz="2400" b="1" dirty="0" smtClean="0">
                <a:solidFill>
                  <a:srgbClr val="CE3ED1"/>
                </a:solidFill>
              </a:rPr>
              <a:t>Ordonnance et traitement dans une enveloppe ou un sac au nom de l’élève</a:t>
            </a:r>
            <a:endParaRPr lang="fr-FR" sz="2400" b="1" dirty="0">
              <a:solidFill>
                <a:srgbClr val="CE3ED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1000100" y="1857364"/>
            <a:ext cx="714380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fr-FR" sz="2000" i="1" dirty="0" smtClean="0"/>
              <a:t>Pour toutes questions sur le séjour, n’hésitez pas à nous contacter via </a:t>
            </a:r>
            <a:r>
              <a:rPr lang="fr-FR" sz="2000" i="1" dirty="0" err="1" smtClean="0"/>
              <a:t>Pronote</a:t>
            </a:r>
            <a:endParaRPr lang="fr-FR" sz="2000" i="1" dirty="0" smtClean="0"/>
          </a:p>
          <a:p>
            <a:pPr algn="ctr"/>
            <a:endParaRPr lang="fr-FR" sz="2000" i="1" dirty="0"/>
          </a:p>
          <a:p>
            <a:pPr algn="ctr"/>
            <a:r>
              <a:rPr lang="fr-FR" sz="2000" i="1" dirty="0" err="1" smtClean="0"/>
              <a:t>Ibanez</a:t>
            </a:r>
            <a:r>
              <a:rPr lang="fr-FR" sz="2000" i="1" dirty="0" smtClean="0"/>
              <a:t> </a:t>
            </a:r>
            <a:r>
              <a:rPr lang="fr-FR" sz="2000" i="1" dirty="0" err="1" smtClean="0"/>
              <a:t>Yaelle</a:t>
            </a:r>
            <a:r>
              <a:rPr lang="fr-FR" sz="2000" i="1" dirty="0" smtClean="0"/>
              <a:t> , </a:t>
            </a:r>
            <a:r>
              <a:rPr lang="fr-FR" sz="2000" i="1" dirty="0" err="1" smtClean="0"/>
              <a:t>Nadalin</a:t>
            </a:r>
            <a:r>
              <a:rPr lang="fr-FR" sz="2000" i="1" dirty="0" smtClean="0"/>
              <a:t> Ghislaine , </a:t>
            </a:r>
            <a:r>
              <a:rPr lang="fr-FR" sz="2000" i="1" dirty="0" err="1" smtClean="0"/>
              <a:t>Bonnafous</a:t>
            </a:r>
            <a:r>
              <a:rPr lang="fr-FR" sz="2000" i="1" dirty="0" smtClean="0"/>
              <a:t> sylvain</a:t>
            </a:r>
            <a:endParaRPr lang="fr-FR" sz="2000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164</TotalTime>
  <Words>568</Words>
  <Application>Microsoft Office PowerPoint</Application>
  <PresentationFormat>Affichage à l'écran (4:3)</PresentationFormat>
  <Paragraphs>89</Paragraphs>
  <Slides>9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9</vt:i4>
      </vt:variant>
    </vt:vector>
  </HeadingPairs>
  <TitlesOfParts>
    <vt:vector size="10" baseType="lpstr">
      <vt:lpstr>Solstice</vt:lpstr>
      <vt:lpstr>Diapositive 1</vt:lpstr>
      <vt:lpstr>Diapositive 2</vt:lpstr>
      <vt:lpstr>Au programme</vt:lpstr>
      <vt:lpstr>Au programme</vt:lpstr>
      <vt:lpstr>Au programme</vt:lpstr>
      <vt:lpstr>Au programme</vt:lpstr>
      <vt:lpstr>Diapositive 7</vt:lpstr>
      <vt:lpstr>Diapositive 8</vt:lpstr>
      <vt:lpstr>Diapositive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Ghislaine</dc:creator>
  <cp:lastModifiedBy>g.nadalin</cp:lastModifiedBy>
  <cp:revision>18</cp:revision>
  <dcterms:created xsi:type="dcterms:W3CDTF">2022-09-07T19:04:27Z</dcterms:created>
  <dcterms:modified xsi:type="dcterms:W3CDTF">2025-03-31T14:11:55Z</dcterms:modified>
</cp:coreProperties>
</file>